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25"/>
  </p:notesMasterIdLst>
  <p:sldIdLst>
    <p:sldId id="260" r:id="rId2"/>
    <p:sldId id="261" r:id="rId3"/>
    <p:sldId id="263" r:id="rId4"/>
    <p:sldId id="262" r:id="rId5"/>
    <p:sldId id="264" r:id="rId6"/>
    <p:sldId id="265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36" autoAdjust="0"/>
  </p:normalViewPr>
  <p:slideViewPr>
    <p:cSldViewPr snapToGrid="0">
      <p:cViewPr varScale="1">
        <p:scale>
          <a:sx n="63" d="100"/>
          <a:sy n="63" d="100"/>
        </p:scale>
        <p:origin x="13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BE3E8-EDA7-4450-B5D2-3E57FFC1E91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CF328D-CFFC-4D32-9C1F-DC5592A0D67B}">
      <dgm:prSet/>
      <dgm:spPr/>
      <dgm:t>
        <a:bodyPr/>
        <a:lstStyle/>
        <a:p>
          <a:r>
            <a:rPr lang="pt-BR"/>
            <a:t>Pesquisa sobre a fiscalização</a:t>
          </a:r>
          <a:endParaRPr lang="en-US"/>
        </a:p>
      </dgm:t>
    </dgm:pt>
    <dgm:pt modelId="{D49CDC54-1011-49AD-8CBE-47CE5BFF6157}" type="parTrans" cxnId="{54FDDFC1-1A8B-42F9-8AE5-34661E52B6ED}">
      <dgm:prSet/>
      <dgm:spPr/>
      <dgm:t>
        <a:bodyPr/>
        <a:lstStyle/>
        <a:p>
          <a:endParaRPr lang="en-US"/>
        </a:p>
      </dgm:t>
    </dgm:pt>
    <dgm:pt modelId="{ED99AD6C-1BEB-48F1-926F-D6C0324A904E}" type="sibTrans" cxnId="{54FDDFC1-1A8B-42F9-8AE5-34661E52B6ED}">
      <dgm:prSet/>
      <dgm:spPr/>
      <dgm:t>
        <a:bodyPr/>
        <a:lstStyle/>
        <a:p>
          <a:endParaRPr lang="en-US"/>
        </a:p>
      </dgm:t>
    </dgm:pt>
    <dgm:pt modelId="{B3BEFFD8-D86B-4F9A-9FBB-322128F639BD}">
      <dgm:prSet/>
      <dgm:spPr/>
      <dgm:t>
        <a:bodyPr/>
        <a:lstStyle/>
        <a:p>
          <a:r>
            <a:rPr lang="pt-BR"/>
            <a:t>Qualidade dos produtos e serviços que são prestados por empresas para a população.</a:t>
          </a:r>
          <a:endParaRPr lang="en-US"/>
        </a:p>
      </dgm:t>
    </dgm:pt>
    <dgm:pt modelId="{09BBA120-5A5A-44D6-8DA3-8A0EA62BA502}" type="parTrans" cxnId="{FD7200C0-1C01-407C-8A7C-532C1CB6A90B}">
      <dgm:prSet/>
      <dgm:spPr/>
      <dgm:t>
        <a:bodyPr/>
        <a:lstStyle/>
        <a:p>
          <a:endParaRPr lang="en-US"/>
        </a:p>
      </dgm:t>
    </dgm:pt>
    <dgm:pt modelId="{4908B34B-9330-4F69-8BD1-4DB50FC64A78}" type="sibTrans" cxnId="{FD7200C0-1C01-407C-8A7C-532C1CB6A90B}">
      <dgm:prSet/>
      <dgm:spPr/>
      <dgm:t>
        <a:bodyPr/>
        <a:lstStyle/>
        <a:p>
          <a:endParaRPr lang="en-US"/>
        </a:p>
      </dgm:t>
    </dgm:pt>
    <dgm:pt modelId="{BF123E73-ED77-45E8-A59E-31C91C8593BB}">
      <dgm:prSet/>
      <dgm:spPr/>
      <dgm:t>
        <a:bodyPr/>
        <a:lstStyle/>
        <a:p>
          <a:r>
            <a:rPr lang="pt-BR" dirty="0"/>
            <a:t>Importância da fiscalização</a:t>
          </a:r>
          <a:endParaRPr lang="en-US" dirty="0"/>
        </a:p>
      </dgm:t>
    </dgm:pt>
    <dgm:pt modelId="{EE680E2A-E817-4750-B01F-B77AF70DED40}" type="parTrans" cxnId="{FA6FB730-AB79-4B71-A576-3EAC712B10CA}">
      <dgm:prSet/>
      <dgm:spPr/>
      <dgm:t>
        <a:bodyPr/>
        <a:lstStyle/>
        <a:p>
          <a:endParaRPr lang="en-US"/>
        </a:p>
      </dgm:t>
    </dgm:pt>
    <dgm:pt modelId="{C5C63EC1-C535-4AD9-AAF0-AC04AB5E59A8}" type="sibTrans" cxnId="{FA6FB730-AB79-4B71-A576-3EAC712B10CA}">
      <dgm:prSet/>
      <dgm:spPr/>
      <dgm:t>
        <a:bodyPr/>
        <a:lstStyle/>
        <a:p>
          <a:endParaRPr lang="en-US"/>
        </a:p>
      </dgm:t>
    </dgm:pt>
    <dgm:pt modelId="{DFF40A1B-B60E-495F-8B3E-9B736F374ADB}">
      <dgm:prSet/>
      <dgm:spPr/>
      <dgm:t>
        <a:bodyPr/>
        <a:lstStyle/>
        <a:p>
          <a:r>
            <a:rPr lang="pt-BR"/>
            <a:t>Coibir práticas ilícitas.</a:t>
          </a:r>
          <a:endParaRPr lang="en-US"/>
        </a:p>
      </dgm:t>
    </dgm:pt>
    <dgm:pt modelId="{D10E45FB-C9ED-4C36-9F4A-4788F0BE3F65}" type="parTrans" cxnId="{51AC9235-DD69-456C-94A5-ED365019C3C0}">
      <dgm:prSet/>
      <dgm:spPr/>
      <dgm:t>
        <a:bodyPr/>
        <a:lstStyle/>
        <a:p>
          <a:endParaRPr lang="en-US"/>
        </a:p>
      </dgm:t>
    </dgm:pt>
    <dgm:pt modelId="{2A1646EC-AA36-4840-9633-820DED3F8886}" type="sibTrans" cxnId="{51AC9235-DD69-456C-94A5-ED365019C3C0}">
      <dgm:prSet/>
      <dgm:spPr/>
      <dgm:t>
        <a:bodyPr/>
        <a:lstStyle/>
        <a:p>
          <a:endParaRPr lang="en-US"/>
        </a:p>
      </dgm:t>
    </dgm:pt>
    <dgm:pt modelId="{D8B8DE92-A99D-41B9-A36D-02F1FCE9E3C9}">
      <dgm:prSet/>
      <dgm:spPr/>
      <dgm:t>
        <a:bodyPr/>
        <a:lstStyle/>
        <a:p>
          <a:r>
            <a:rPr lang="pt-BR" dirty="0"/>
            <a:t>Assegurar que os direitos dos consumidores estão sendo respeitados.</a:t>
          </a:r>
          <a:endParaRPr lang="en-US" dirty="0"/>
        </a:p>
      </dgm:t>
    </dgm:pt>
    <dgm:pt modelId="{E503F9B5-F83F-4DD5-996C-AEA566111772}" type="parTrans" cxnId="{CADEBF04-DB17-46E0-AA65-C05BDDB10103}">
      <dgm:prSet/>
      <dgm:spPr/>
      <dgm:t>
        <a:bodyPr/>
        <a:lstStyle/>
        <a:p>
          <a:endParaRPr lang="en-US"/>
        </a:p>
      </dgm:t>
    </dgm:pt>
    <dgm:pt modelId="{B0358EE2-5966-4CC1-BC01-9F24F92F10FC}" type="sibTrans" cxnId="{CADEBF04-DB17-46E0-AA65-C05BDDB10103}">
      <dgm:prSet/>
      <dgm:spPr/>
      <dgm:t>
        <a:bodyPr/>
        <a:lstStyle/>
        <a:p>
          <a:endParaRPr lang="en-US"/>
        </a:p>
      </dgm:t>
    </dgm:pt>
    <dgm:pt modelId="{FC1B41ED-56E3-4298-8B46-0470D813E023}" type="pres">
      <dgm:prSet presAssocID="{977BE3E8-EDA7-4450-B5D2-3E57FFC1E91E}" presName="Name0" presStyleCnt="0">
        <dgm:presLayoutVars>
          <dgm:dir/>
          <dgm:animLvl val="lvl"/>
          <dgm:resizeHandles val="exact"/>
        </dgm:presLayoutVars>
      </dgm:prSet>
      <dgm:spPr/>
    </dgm:pt>
    <dgm:pt modelId="{FE4F8E93-8377-4AA7-80A3-991615E480B3}" type="pres">
      <dgm:prSet presAssocID="{8CCF328D-CFFC-4D32-9C1F-DC5592A0D67B}" presName="composite" presStyleCnt="0"/>
      <dgm:spPr/>
    </dgm:pt>
    <dgm:pt modelId="{EB24663F-E91F-43DB-BB82-BF3B6C4B7C55}" type="pres">
      <dgm:prSet presAssocID="{8CCF328D-CFFC-4D32-9C1F-DC5592A0D67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78B3FA0-730B-4591-BF00-CE5F7ACD7E29}" type="pres">
      <dgm:prSet presAssocID="{8CCF328D-CFFC-4D32-9C1F-DC5592A0D67B}" presName="desTx" presStyleLbl="alignAccFollowNode1" presStyleIdx="0" presStyleCnt="2">
        <dgm:presLayoutVars>
          <dgm:bulletEnabled val="1"/>
        </dgm:presLayoutVars>
      </dgm:prSet>
      <dgm:spPr/>
    </dgm:pt>
    <dgm:pt modelId="{3F81004D-E043-43DA-B5A0-85FB85A85156}" type="pres">
      <dgm:prSet presAssocID="{ED99AD6C-1BEB-48F1-926F-D6C0324A904E}" presName="space" presStyleCnt="0"/>
      <dgm:spPr/>
    </dgm:pt>
    <dgm:pt modelId="{30767A13-CF8D-4E84-864D-DACB31E30141}" type="pres">
      <dgm:prSet presAssocID="{BF123E73-ED77-45E8-A59E-31C91C8593BB}" presName="composite" presStyleCnt="0"/>
      <dgm:spPr/>
    </dgm:pt>
    <dgm:pt modelId="{077FEB0D-3579-447C-BD0D-6002CAE5BCB5}" type="pres">
      <dgm:prSet presAssocID="{BF123E73-ED77-45E8-A59E-31C91C8593B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D9525E2-5BC7-4C25-8284-75DA2093FC7C}" type="pres">
      <dgm:prSet presAssocID="{BF123E73-ED77-45E8-A59E-31C91C8593B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F973F00-0C6F-4C3F-ADBE-EEAA829E1E2A}" type="presOf" srcId="{DFF40A1B-B60E-495F-8B3E-9B736F374ADB}" destId="{9D9525E2-5BC7-4C25-8284-75DA2093FC7C}" srcOrd="0" destOrd="0" presId="urn:microsoft.com/office/officeart/2005/8/layout/hList1"/>
    <dgm:cxn modelId="{CADEBF04-DB17-46E0-AA65-C05BDDB10103}" srcId="{BF123E73-ED77-45E8-A59E-31C91C8593BB}" destId="{D8B8DE92-A99D-41B9-A36D-02F1FCE9E3C9}" srcOrd="1" destOrd="0" parTransId="{E503F9B5-F83F-4DD5-996C-AEA566111772}" sibTransId="{B0358EE2-5966-4CC1-BC01-9F24F92F10FC}"/>
    <dgm:cxn modelId="{FA6FB730-AB79-4B71-A576-3EAC712B10CA}" srcId="{977BE3E8-EDA7-4450-B5D2-3E57FFC1E91E}" destId="{BF123E73-ED77-45E8-A59E-31C91C8593BB}" srcOrd="1" destOrd="0" parTransId="{EE680E2A-E817-4750-B01F-B77AF70DED40}" sibTransId="{C5C63EC1-C535-4AD9-AAF0-AC04AB5E59A8}"/>
    <dgm:cxn modelId="{51AC9235-DD69-456C-94A5-ED365019C3C0}" srcId="{BF123E73-ED77-45E8-A59E-31C91C8593BB}" destId="{DFF40A1B-B60E-495F-8B3E-9B736F374ADB}" srcOrd="0" destOrd="0" parTransId="{D10E45FB-C9ED-4C36-9F4A-4788F0BE3F65}" sibTransId="{2A1646EC-AA36-4840-9633-820DED3F8886}"/>
    <dgm:cxn modelId="{7A428E61-745A-4662-A8B1-E459EC117108}" type="presOf" srcId="{BF123E73-ED77-45E8-A59E-31C91C8593BB}" destId="{077FEB0D-3579-447C-BD0D-6002CAE5BCB5}" srcOrd="0" destOrd="0" presId="urn:microsoft.com/office/officeart/2005/8/layout/hList1"/>
    <dgm:cxn modelId="{9219767E-211A-466B-9E6F-EFDF1061D0CE}" type="presOf" srcId="{8CCF328D-CFFC-4D32-9C1F-DC5592A0D67B}" destId="{EB24663F-E91F-43DB-BB82-BF3B6C4B7C55}" srcOrd="0" destOrd="0" presId="urn:microsoft.com/office/officeart/2005/8/layout/hList1"/>
    <dgm:cxn modelId="{EE8EF889-0D18-4914-A108-385F9C4EC368}" type="presOf" srcId="{977BE3E8-EDA7-4450-B5D2-3E57FFC1E91E}" destId="{FC1B41ED-56E3-4298-8B46-0470D813E023}" srcOrd="0" destOrd="0" presId="urn:microsoft.com/office/officeart/2005/8/layout/hList1"/>
    <dgm:cxn modelId="{24B8D7B2-59AF-449B-AD48-CDAE47403A0C}" type="presOf" srcId="{B3BEFFD8-D86B-4F9A-9FBB-322128F639BD}" destId="{D78B3FA0-730B-4591-BF00-CE5F7ACD7E29}" srcOrd="0" destOrd="0" presId="urn:microsoft.com/office/officeart/2005/8/layout/hList1"/>
    <dgm:cxn modelId="{FD7200C0-1C01-407C-8A7C-532C1CB6A90B}" srcId="{8CCF328D-CFFC-4D32-9C1F-DC5592A0D67B}" destId="{B3BEFFD8-D86B-4F9A-9FBB-322128F639BD}" srcOrd="0" destOrd="0" parTransId="{09BBA120-5A5A-44D6-8DA3-8A0EA62BA502}" sibTransId="{4908B34B-9330-4F69-8BD1-4DB50FC64A78}"/>
    <dgm:cxn modelId="{54FDDFC1-1A8B-42F9-8AE5-34661E52B6ED}" srcId="{977BE3E8-EDA7-4450-B5D2-3E57FFC1E91E}" destId="{8CCF328D-CFFC-4D32-9C1F-DC5592A0D67B}" srcOrd="0" destOrd="0" parTransId="{D49CDC54-1011-49AD-8CBE-47CE5BFF6157}" sibTransId="{ED99AD6C-1BEB-48F1-926F-D6C0324A904E}"/>
    <dgm:cxn modelId="{DAAFAAE3-0E0F-4242-96EA-36B46D3016C3}" type="presOf" srcId="{D8B8DE92-A99D-41B9-A36D-02F1FCE9E3C9}" destId="{9D9525E2-5BC7-4C25-8284-75DA2093FC7C}" srcOrd="0" destOrd="1" presId="urn:microsoft.com/office/officeart/2005/8/layout/hList1"/>
    <dgm:cxn modelId="{2208E95C-8DD2-4CDD-AAAA-F1AE7BFE5A65}" type="presParOf" srcId="{FC1B41ED-56E3-4298-8B46-0470D813E023}" destId="{FE4F8E93-8377-4AA7-80A3-991615E480B3}" srcOrd="0" destOrd="0" presId="urn:microsoft.com/office/officeart/2005/8/layout/hList1"/>
    <dgm:cxn modelId="{79B725F8-2375-4C11-9B91-8AD8B9ECC855}" type="presParOf" srcId="{FE4F8E93-8377-4AA7-80A3-991615E480B3}" destId="{EB24663F-E91F-43DB-BB82-BF3B6C4B7C55}" srcOrd="0" destOrd="0" presId="urn:microsoft.com/office/officeart/2005/8/layout/hList1"/>
    <dgm:cxn modelId="{630EBEC3-9AC7-4A7C-926A-900230A26734}" type="presParOf" srcId="{FE4F8E93-8377-4AA7-80A3-991615E480B3}" destId="{D78B3FA0-730B-4591-BF00-CE5F7ACD7E29}" srcOrd="1" destOrd="0" presId="urn:microsoft.com/office/officeart/2005/8/layout/hList1"/>
    <dgm:cxn modelId="{67B74E49-CADF-4C44-A69D-7FD7E30AE420}" type="presParOf" srcId="{FC1B41ED-56E3-4298-8B46-0470D813E023}" destId="{3F81004D-E043-43DA-B5A0-85FB85A85156}" srcOrd="1" destOrd="0" presId="urn:microsoft.com/office/officeart/2005/8/layout/hList1"/>
    <dgm:cxn modelId="{6A32003D-FD9A-4D43-AC3A-88101DF7D317}" type="presParOf" srcId="{FC1B41ED-56E3-4298-8B46-0470D813E023}" destId="{30767A13-CF8D-4E84-864D-DACB31E30141}" srcOrd="2" destOrd="0" presId="urn:microsoft.com/office/officeart/2005/8/layout/hList1"/>
    <dgm:cxn modelId="{9DC84C82-0192-4D12-93B1-0C2824F7FE0A}" type="presParOf" srcId="{30767A13-CF8D-4E84-864D-DACB31E30141}" destId="{077FEB0D-3579-447C-BD0D-6002CAE5BCB5}" srcOrd="0" destOrd="0" presId="urn:microsoft.com/office/officeart/2005/8/layout/hList1"/>
    <dgm:cxn modelId="{476F4199-17D9-49FD-A299-6251E6B684F9}" type="presParOf" srcId="{30767A13-CF8D-4E84-864D-DACB31E30141}" destId="{9D9525E2-5BC7-4C25-8284-75DA2093FC7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BE3E8-EDA7-4450-B5D2-3E57FFC1E91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CF328D-CFFC-4D32-9C1F-DC5592A0D67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Ação de fiscalização</a:t>
          </a:r>
          <a:endParaRPr lang="en-US"/>
        </a:p>
      </dgm:t>
    </dgm:pt>
    <dgm:pt modelId="{D49CDC54-1011-49AD-8CBE-47CE5BFF6157}" type="parTrans" cxnId="{54FDDFC1-1A8B-42F9-8AE5-34661E52B6ED}">
      <dgm:prSet/>
      <dgm:spPr/>
      <dgm:t>
        <a:bodyPr/>
        <a:lstStyle/>
        <a:p>
          <a:pPr algn="ctr"/>
          <a:endParaRPr lang="en-US"/>
        </a:p>
      </dgm:t>
    </dgm:pt>
    <dgm:pt modelId="{ED99AD6C-1BEB-48F1-926F-D6C0324A904E}" type="sibTrans" cxnId="{54FDDFC1-1A8B-42F9-8AE5-34661E52B6ED}">
      <dgm:prSet/>
      <dgm:spPr/>
      <dgm:t>
        <a:bodyPr/>
        <a:lstStyle/>
        <a:p>
          <a:pPr algn="ctr"/>
          <a:endParaRPr lang="en-US"/>
        </a:p>
      </dgm:t>
    </dgm:pt>
    <dgm:pt modelId="{B3BEFFD8-D86B-4F9A-9FBB-322128F639B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pt-BR" dirty="0"/>
            <a:t>Custos</a:t>
          </a:r>
          <a:endParaRPr lang="en-US" dirty="0"/>
        </a:p>
      </dgm:t>
    </dgm:pt>
    <dgm:pt modelId="{09BBA120-5A5A-44D6-8DA3-8A0EA62BA502}" type="parTrans" cxnId="{FD7200C0-1C01-407C-8A7C-532C1CB6A90B}">
      <dgm:prSet/>
      <dgm:spPr/>
      <dgm:t>
        <a:bodyPr/>
        <a:lstStyle/>
        <a:p>
          <a:pPr algn="ctr"/>
          <a:endParaRPr lang="en-US"/>
        </a:p>
      </dgm:t>
    </dgm:pt>
    <dgm:pt modelId="{4908B34B-9330-4F69-8BD1-4DB50FC64A78}" type="sibTrans" cxnId="{FD7200C0-1C01-407C-8A7C-532C1CB6A90B}">
      <dgm:prSet/>
      <dgm:spPr/>
      <dgm:t>
        <a:bodyPr/>
        <a:lstStyle/>
        <a:p>
          <a:pPr algn="ctr"/>
          <a:endParaRPr lang="en-US"/>
        </a:p>
      </dgm:t>
    </dgm:pt>
    <dgm:pt modelId="{BF123E73-ED77-45E8-A59E-31C91C8593BB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pt-BR" dirty="0"/>
            <a:t>Melhorar</a:t>
          </a:r>
          <a:endParaRPr lang="en-US" dirty="0"/>
        </a:p>
      </dgm:t>
    </dgm:pt>
    <dgm:pt modelId="{EE680E2A-E817-4750-B01F-B77AF70DED40}" type="parTrans" cxnId="{FA6FB730-AB79-4B71-A576-3EAC712B10CA}">
      <dgm:prSet/>
      <dgm:spPr/>
      <dgm:t>
        <a:bodyPr/>
        <a:lstStyle/>
        <a:p>
          <a:pPr algn="ctr"/>
          <a:endParaRPr lang="en-US"/>
        </a:p>
      </dgm:t>
    </dgm:pt>
    <dgm:pt modelId="{C5C63EC1-C535-4AD9-AAF0-AC04AB5E59A8}" type="sibTrans" cxnId="{FA6FB730-AB79-4B71-A576-3EAC712B10CA}">
      <dgm:prSet/>
      <dgm:spPr/>
      <dgm:t>
        <a:bodyPr/>
        <a:lstStyle/>
        <a:p>
          <a:pPr algn="ctr"/>
          <a:endParaRPr lang="en-US"/>
        </a:p>
      </dgm:t>
    </dgm:pt>
    <dgm:pt modelId="{DFF40A1B-B60E-495F-8B3E-9B736F374ADB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 err="1"/>
            <a:t>Efetividade</a:t>
          </a:r>
          <a:endParaRPr lang="en-US" dirty="0"/>
        </a:p>
        <a:p>
          <a:pPr algn="ctr">
            <a:lnSpc>
              <a:spcPct val="100000"/>
            </a:lnSpc>
          </a:pPr>
          <a:r>
            <a:rPr lang="pt-BR" dirty="0"/>
            <a:t>Minimizar custos</a:t>
          </a:r>
          <a:endParaRPr lang="en-US" dirty="0"/>
        </a:p>
      </dgm:t>
    </dgm:pt>
    <dgm:pt modelId="{D10E45FB-C9ED-4C36-9F4A-4788F0BE3F65}" type="parTrans" cxnId="{51AC9235-DD69-456C-94A5-ED365019C3C0}">
      <dgm:prSet/>
      <dgm:spPr/>
      <dgm:t>
        <a:bodyPr/>
        <a:lstStyle/>
        <a:p>
          <a:pPr algn="ctr"/>
          <a:endParaRPr lang="en-US"/>
        </a:p>
      </dgm:t>
    </dgm:pt>
    <dgm:pt modelId="{2A1646EC-AA36-4840-9633-820DED3F8886}" type="sibTrans" cxnId="{51AC9235-DD69-456C-94A5-ED365019C3C0}">
      <dgm:prSet/>
      <dgm:spPr/>
      <dgm:t>
        <a:bodyPr/>
        <a:lstStyle/>
        <a:p>
          <a:pPr algn="ctr"/>
          <a:endParaRPr lang="en-US"/>
        </a:p>
      </dgm:t>
    </dgm:pt>
    <dgm:pt modelId="{38D45A21-5339-4574-9B31-7CDAAF7DAFF8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pt-BR" dirty="0"/>
            <a:t>Recursos</a:t>
          </a:r>
          <a:endParaRPr lang="en-US" dirty="0"/>
        </a:p>
      </dgm:t>
    </dgm:pt>
    <dgm:pt modelId="{A73D0966-4DC1-4FA9-8BD4-0B9FC3078309}" type="parTrans" cxnId="{131B443B-AC89-42A6-A25F-2C37F171C43B}">
      <dgm:prSet/>
      <dgm:spPr/>
      <dgm:t>
        <a:bodyPr/>
        <a:lstStyle/>
        <a:p>
          <a:pPr algn="ctr"/>
          <a:endParaRPr lang="pt-BR"/>
        </a:p>
      </dgm:t>
    </dgm:pt>
    <dgm:pt modelId="{E277E29C-325A-448E-9389-D160DFA31958}" type="sibTrans" cxnId="{131B443B-AC89-42A6-A25F-2C37F171C43B}">
      <dgm:prSet/>
      <dgm:spPr/>
      <dgm:t>
        <a:bodyPr/>
        <a:lstStyle/>
        <a:p>
          <a:pPr algn="ctr"/>
          <a:endParaRPr lang="pt-BR"/>
        </a:p>
      </dgm:t>
    </dgm:pt>
    <dgm:pt modelId="{51FE06C3-5125-462B-AB4E-EBCD058CA024}" type="pres">
      <dgm:prSet presAssocID="{977BE3E8-EDA7-4450-B5D2-3E57FFC1E91E}" presName="root" presStyleCnt="0">
        <dgm:presLayoutVars>
          <dgm:dir/>
          <dgm:resizeHandles val="exact"/>
        </dgm:presLayoutVars>
      </dgm:prSet>
      <dgm:spPr/>
    </dgm:pt>
    <dgm:pt modelId="{9EC9F6DD-402C-4087-8A76-58024199AD3B}" type="pres">
      <dgm:prSet presAssocID="{8CCF328D-CFFC-4D32-9C1F-DC5592A0D67B}" presName="compNode" presStyleCnt="0"/>
      <dgm:spPr/>
    </dgm:pt>
    <dgm:pt modelId="{47655F21-2A6E-43F4-AA9A-CC8F2127306E}" type="pres">
      <dgm:prSet presAssocID="{8CCF328D-CFFC-4D32-9C1F-DC5592A0D67B}" presName="iconRect" presStyleLbl="node1" presStyleIdx="0" presStyleCnt="2" custLinFactNeighborX="67389" custLinFactNeighborY="19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FFA3F54-E950-42D6-B70C-4B3D1EFB1209}" type="pres">
      <dgm:prSet presAssocID="{8CCF328D-CFFC-4D32-9C1F-DC5592A0D67B}" presName="iconSpace" presStyleCnt="0"/>
      <dgm:spPr/>
    </dgm:pt>
    <dgm:pt modelId="{E8E9298D-F6A7-41E5-8585-A89D72D58B35}" type="pres">
      <dgm:prSet presAssocID="{8CCF328D-CFFC-4D32-9C1F-DC5592A0D67B}" presName="parTx" presStyleLbl="revTx" presStyleIdx="0" presStyleCnt="4">
        <dgm:presLayoutVars>
          <dgm:chMax val="0"/>
          <dgm:chPref val="0"/>
        </dgm:presLayoutVars>
      </dgm:prSet>
      <dgm:spPr/>
    </dgm:pt>
    <dgm:pt modelId="{F7CB87A1-B439-4B3E-81AA-17B616AAFD26}" type="pres">
      <dgm:prSet presAssocID="{8CCF328D-CFFC-4D32-9C1F-DC5592A0D67B}" presName="txSpace" presStyleCnt="0"/>
      <dgm:spPr/>
    </dgm:pt>
    <dgm:pt modelId="{1717F2F9-6208-4637-836C-A67883F7FB04}" type="pres">
      <dgm:prSet presAssocID="{8CCF328D-CFFC-4D32-9C1F-DC5592A0D67B}" presName="desTx" presStyleLbl="revTx" presStyleIdx="1" presStyleCnt="4" custScaleX="71881" custLinFactNeighborX="6649" custLinFactNeighborY="-3150">
        <dgm:presLayoutVars/>
      </dgm:prSet>
      <dgm:spPr/>
    </dgm:pt>
    <dgm:pt modelId="{83A3A0A5-8A8A-4D13-9C3B-76BCE4846CC5}" type="pres">
      <dgm:prSet presAssocID="{ED99AD6C-1BEB-48F1-926F-D6C0324A904E}" presName="sibTrans" presStyleCnt="0"/>
      <dgm:spPr/>
    </dgm:pt>
    <dgm:pt modelId="{9228CE46-F187-46B9-A37C-95926BDFBE07}" type="pres">
      <dgm:prSet presAssocID="{BF123E73-ED77-45E8-A59E-31C91C8593BB}" presName="compNode" presStyleCnt="0"/>
      <dgm:spPr/>
    </dgm:pt>
    <dgm:pt modelId="{7467C52C-EFAC-442B-8B82-B122CDA4980A}" type="pres">
      <dgm:prSet presAssocID="{BF123E73-ED77-45E8-A59E-31C91C8593BB}" presName="iconRect" presStyleLbl="node1" presStyleIdx="1" presStyleCnt="2" custLinFactNeighborX="90057" custLinFactNeighborY="39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923F8A8-3896-4C45-9E0A-7EC7946DB8F2}" type="pres">
      <dgm:prSet presAssocID="{BF123E73-ED77-45E8-A59E-31C91C8593BB}" presName="iconSpace" presStyleCnt="0"/>
      <dgm:spPr/>
    </dgm:pt>
    <dgm:pt modelId="{08A25C68-4D37-4888-823C-C060B5B5E71F}" type="pres">
      <dgm:prSet presAssocID="{BF123E73-ED77-45E8-A59E-31C91C8593BB}" presName="parTx" presStyleLbl="revTx" presStyleIdx="2" presStyleCnt="4">
        <dgm:presLayoutVars>
          <dgm:chMax val="0"/>
          <dgm:chPref val="0"/>
        </dgm:presLayoutVars>
      </dgm:prSet>
      <dgm:spPr/>
    </dgm:pt>
    <dgm:pt modelId="{AE0A1D96-D162-4479-8F87-FA609BE629A7}" type="pres">
      <dgm:prSet presAssocID="{BF123E73-ED77-45E8-A59E-31C91C8593BB}" presName="txSpace" presStyleCnt="0"/>
      <dgm:spPr/>
    </dgm:pt>
    <dgm:pt modelId="{F36C9E60-084E-4E22-9E25-A77E5CC1071B}" type="pres">
      <dgm:prSet presAssocID="{BF123E73-ED77-45E8-A59E-31C91C8593BB}" presName="desTx" presStyleLbl="revTx" presStyleIdx="3" presStyleCnt="4">
        <dgm:presLayoutVars/>
      </dgm:prSet>
      <dgm:spPr/>
    </dgm:pt>
  </dgm:ptLst>
  <dgm:cxnLst>
    <dgm:cxn modelId="{C934A517-79BA-49BB-B62F-D848C4BE2CBD}" type="presOf" srcId="{38D45A21-5339-4574-9B31-7CDAAF7DAFF8}" destId="{1717F2F9-6208-4637-836C-A67883F7FB04}" srcOrd="0" destOrd="1" presId="urn:microsoft.com/office/officeart/2018/2/layout/IconLabelDescriptionList"/>
    <dgm:cxn modelId="{FA6FB730-AB79-4B71-A576-3EAC712B10CA}" srcId="{977BE3E8-EDA7-4450-B5D2-3E57FFC1E91E}" destId="{BF123E73-ED77-45E8-A59E-31C91C8593BB}" srcOrd="1" destOrd="0" parTransId="{EE680E2A-E817-4750-B01F-B77AF70DED40}" sibTransId="{C5C63EC1-C535-4AD9-AAF0-AC04AB5E59A8}"/>
    <dgm:cxn modelId="{4523AB32-B84E-43D3-8003-234AC43134AE}" type="presOf" srcId="{BF123E73-ED77-45E8-A59E-31C91C8593BB}" destId="{08A25C68-4D37-4888-823C-C060B5B5E71F}" srcOrd="0" destOrd="0" presId="urn:microsoft.com/office/officeart/2018/2/layout/IconLabelDescriptionList"/>
    <dgm:cxn modelId="{51AC9235-DD69-456C-94A5-ED365019C3C0}" srcId="{BF123E73-ED77-45E8-A59E-31C91C8593BB}" destId="{DFF40A1B-B60E-495F-8B3E-9B736F374ADB}" srcOrd="0" destOrd="0" parTransId="{D10E45FB-C9ED-4C36-9F4A-4788F0BE3F65}" sibTransId="{2A1646EC-AA36-4840-9633-820DED3F8886}"/>
    <dgm:cxn modelId="{131B443B-AC89-42A6-A25F-2C37F171C43B}" srcId="{8CCF328D-CFFC-4D32-9C1F-DC5592A0D67B}" destId="{38D45A21-5339-4574-9B31-7CDAAF7DAFF8}" srcOrd="1" destOrd="0" parTransId="{A73D0966-4DC1-4FA9-8BD4-0B9FC3078309}" sibTransId="{E277E29C-325A-448E-9389-D160DFA31958}"/>
    <dgm:cxn modelId="{E5860456-E188-4354-A83B-795F651C3DA4}" type="presOf" srcId="{DFF40A1B-B60E-495F-8B3E-9B736F374ADB}" destId="{F36C9E60-084E-4E22-9E25-A77E5CC1071B}" srcOrd="0" destOrd="0" presId="urn:microsoft.com/office/officeart/2018/2/layout/IconLabelDescriptionList"/>
    <dgm:cxn modelId="{C584C389-60F5-48AD-9917-DC8548B2EA62}" type="presOf" srcId="{B3BEFFD8-D86B-4F9A-9FBB-322128F639BD}" destId="{1717F2F9-6208-4637-836C-A67883F7FB04}" srcOrd="0" destOrd="0" presId="urn:microsoft.com/office/officeart/2018/2/layout/IconLabelDescriptionList"/>
    <dgm:cxn modelId="{1DB4E2B4-E61D-470F-AE61-881132B66E58}" type="presOf" srcId="{8CCF328D-CFFC-4D32-9C1F-DC5592A0D67B}" destId="{E8E9298D-F6A7-41E5-8585-A89D72D58B35}" srcOrd="0" destOrd="0" presId="urn:microsoft.com/office/officeart/2018/2/layout/IconLabelDescriptionList"/>
    <dgm:cxn modelId="{FD7200C0-1C01-407C-8A7C-532C1CB6A90B}" srcId="{8CCF328D-CFFC-4D32-9C1F-DC5592A0D67B}" destId="{B3BEFFD8-D86B-4F9A-9FBB-322128F639BD}" srcOrd="0" destOrd="0" parTransId="{09BBA120-5A5A-44D6-8DA3-8A0EA62BA502}" sibTransId="{4908B34B-9330-4F69-8BD1-4DB50FC64A78}"/>
    <dgm:cxn modelId="{54FDDFC1-1A8B-42F9-8AE5-34661E52B6ED}" srcId="{977BE3E8-EDA7-4450-B5D2-3E57FFC1E91E}" destId="{8CCF328D-CFFC-4D32-9C1F-DC5592A0D67B}" srcOrd="0" destOrd="0" parTransId="{D49CDC54-1011-49AD-8CBE-47CE5BFF6157}" sibTransId="{ED99AD6C-1BEB-48F1-926F-D6C0324A904E}"/>
    <dgm:cxn modelId="{E9288FC5-6A3E-4E69-828D-554288846173}" type="presOf" srcId="{977BE3E8-EDA7-4450-B5D2-3E57FFC1E91E}" destId="{51FE06C3-5125-462B-AB4E-EBCD058CA024}" srcOrd="0" destOrd="0" presId="urn:microsoft.com/office/officeart/2018/2/layout/IconLabelDescriptionList"/>
    <dgm:cxn modelId="{7CD83417-B65F-433E-90F2-89630234A659}" type="presParOf" srcId="{51FE06C3-5125-462B-AB4E-EBCD058CA024}" destId="{9EC9F6DD-402C-4087-8A76-58024199AD3B}" srcOrd="0" destOrd="0" presId="urn:microsoft.com/office/officeart/2018/2/layout/IconLabelDescriptionList"/>
    <dgm:cxn modelId="{E87F4524-ADF1-4762-A14C-22838F1925D6}" type="presParOf" srcId="{9EC9F6DD-402C-4087-8A76-58024199AD3B}" destId="{47655F21-2A6E-43F4-AA9A-CC8F2127306E}" srcOrd="0" destOrd="0" presId="urn:microsoft.com/office/officeart/2018/2/layout/IconLabelDescriptionList"/>
    <dgm:cxn modelId="{C05970FF-72E0-42EF-9E6A-1ACE8F8EA126}" type="presParOf" srcId="{9EC9F6DD-402C-4087-8A76-58024199AD3B}" destId="{FFFA3F54-E950-42D6-B70C-4B3D1EFB1209}" srcOrd="1" destOrd="0" presId="urn:microsoft.com/office/officeart/2018/2/layout/IconLabelDescriptionList"/>
    <dgm:cxn modelId="{A310A996-DED0-4992-BF77-82F82A066F37}" type="presParOf" srcId="{9EC9F6DD-402C-4087-8A76-58024199AD3B}" destId="{E8E9298D-F6A7-41E5-8585-A89D72D58B35}" srcOrd="2" destOrd="0" presId="urn:microsoft.com/office/officeart/2018/2/layout/IconLabelDescriptionList"/>
    <dgm:cxn modelId="{C77BCB2B-2006-4377-B4DB-FD1778C73C49}" type="presParOf" srcId="{9EC9F6DD-402C-4087-8A76-58024199AD3B}" destId="{F7CB87A1-B439-4B3E-81AA-17B616AAFD26}" srcOrd="3" destOrd="0" presId="urn:microsoft.com/office/officeart/2018/2/layout/IconLabelDescriptionList"/>
    <dgm:cxn modelId="{EF3B43D3-DE54-424B-8F80-3739E3FC590B}" type="presParOf" srcId="{9EC9F6DD-402C-4087-8A76-58024199AD3B}" destId="{1717F2F9-6208-4637-836C-A67883F7FB04}" srcOrd="4" destOrd="0" presId="urn:microsoft.com/office/officeart/2018/2/layout/IconLabelDescriptionList"/>
    <dgm:cxn modelId="{09FEE385-1E34-410B-8280-94DBC828450B}" type="presParOf" srcId="{51FE06C3-5125-462B-AB4E-EBCD058CA024}" destId="{83A3A0A5-8A8A-4D13-9C3B-76BCE4846CC5}" srcOrd="1" destOrd="0" presId="urn:microsoft.com/office/officeart/2018/2/layout/IconLabelDescriptionList"/>
    <dgm:cxn modelId="{A3CBA598-6E12-44E6-B56E-F1BA0B0E1E1E}" type="presParOf" srcId="{51FE06C3-5125-462B-AB4E-EBCD058CA024}" destId="{9228CE46-F187-46B9-A37C-95926BDFBE07}" srcOrd="2" destOrd="0" presId="urn:microsoft.com/office/officeart/2018/2/layout/IconLabelDescriptionList"/>
    <dgm:cxn modelId="{87AAD06A-784C-4A5D-ABF2-387EF5540DC0}" type="presParOf" srcId="{9228CE46-F187-46B9-A37C-95926BDFBE07}" destId="{7467C52C-EFAC-442B-8B82-B122CDA4980A}" srcOrd="0" destOrd="0" presId="urn:microsoft.com/office/officeart/2018/2/layout/IconLabelDescriptionList"/>
    <dgm:cxn modelId="{5E34A636-ADF2-42BD-A052-FE00A2C29F6D}" type="presParOf" srcId="{9228CE46-F187-46B9-A37C-95926BDFBE07}" destId="{8923F8A8-3896-4C45-9E0A-7EC7946DB8F2}" srcOrd="1" destOrd="0" presId="urn:microsoft.com/office/officeart/2018/2/layout/IconLabelDescriptionList"/>
    <dgm:cxn modelId="{BE4F1683-300F-4676-9F9F-FF78695EC216}" type="presParOf" srcId="{9228CE46-F187-46B9-A37C-95926BDFBE07}" destId="{08A25C68-4D37-4888-823C-C060B5B5E71F}" srcOrd="2" destOrd="0" presId="urn:microsoft.com/office/officeart/2018/2/layout/IconLabelDescriptionList"/>
    <dgm:cxn modelId="{87499B58-FB67-41F6-BDFD-3CD99FF285E2}" type="presParOf" srcId="{9228CE46-F187-46B9-A37C-95926BDFBE07}" destId="{AE0A1D96-D162-4479-8F87-FA609BE629A7}" srcOrd="3" destOrd="0" presId="urn:microsoft.com/office/officeart/2018/2/layout/IconLabelDescriptionList"/>
    <dgm:cxn modelId="{341780D7-499E-4977-A1C2-A3B20E8A109D}" type="presParOf" srcId="{9228CE46-F187-46B9-A37C-95926BDFBE07}" destId="{F36C9E60-084E-4E22-9E25-A77E5CC1071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4663F-E91F-43DB-BB82-BF3B6C4B7C55}">
      <dsp:nvSpPr>
        <dsp:cNvPr id="0" name=""/>
        <dsp:cNvSpPr/>
      </dsp:nvSpPr>
      <dsp:spPr>
        <a:xfrm>
          <a:off x="53" y="310695"/>
          <a:ext cx="5106412" cy="11893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Pesquisa sobre a fiscalização</a:t>
          </a:r>
          <a:endParaRPr lang="en-US" sz="3300" kern="1200"/>
        </a:p>
      </dsp:txBody>
      <dsp:txXfrm>
        <a:off x="53" y="310695"/>
        <a:ext cx="5106412" cy="1189311"/>
      </dsp:txXfrm>
    </dsp:sp>
    <dsp:sp modelId="{D78B3FA0-730B-4591-BF00-CE5F7ACD7E29}">
      <dsp:nvSpPr>
        <dsp:cNvPr id="0" name=""/>
        <dsp:cNvSpPr/>
      </dsp:nvSpPr>
      <dsp:spPr>
        <a:xfrm>
          <a:off x="53" y="1500006"/>
          <a:ext cx="5106412" cy="23821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/>
            <a:t>Qualidade dos produtos e serviços que são prestados por empresas para a população.</a:t>
          </a:r>
          <a:endParaRPr lang="en-US" sz="3300" kern="1200"/>
        </a:p>
      </dsp:txBody>
      <dsp:txXfrm>
        <a:off x="53" y="1500006"/>
        <a:ext cx="5106412" cy="2382102"/>
      </dsp:txXfrm>
    </dsp:sp>
    <dsp:sp modelId="{077FEB0D-3579-447C-BD0D-6002CAE5BCB5}">
      <dsp:nvSpPr>
        <dsp:cNvPr id="0" name=""/>
        <dsp:cNvSpPr/>
      </dsp:nvSpPr>
      <dsp:spPr>
        <a:xfrm>
          <a:off x="5821363" y="310695"/>
          <a:ext cx="5106412" cy="11893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Importância da fiscalização</a:t>
          </a:r>
          <a:endParaRPr lang="en-US" sz="3300" kern="1200" dirty="0"/>
        </a:p>
      </dsp:txBody>
      <dsp:txXfrm>
        <a:off x="5821363" y="310695"/>
        <a:ext cx="5106412" cy="1189311"/>
      </dsp:txXfrm>
    </dsp:sp>
    <dsp:sp modelId="{9D9525E2-5BC7-4C25-8284-75DA2093FC7C}">
      <dsp:nvSpPr>
        <dsp:cNvPr id="0" name=""/>
        <dsp:cNvSpPr/>
      </dsp:nvSpPr>
      <dsp:spPr>
        <a:xfrm>
          <a:off x="5821363" y="1500006"/>
          <a:ext cx="5106412" cy="238210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/>
            <a:t>Coibir práticas ilícitas.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Assegurar que os direitos dos consumidores estão sendo respeitados.</a:t>
          </a:r>
          <a:endParaRPr lang="en-US" sz="3300" kern="1200" dirty="0"/>
        </a:p>
      </dsp:txBody>
      <dsp:txXfrm>
        <a:off x="5821363" y="1500006"/>
        <a:ext cx="5106412" cy="2382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55F21-2A6E-43F4-AA9A-CC8F2127306E}">
      <dsp:nvSpPr>
        <dsp:cNvPr id="0" name=""/>
        <dsp:cNvSpPr/>
      </dsp:nvSpPr>
      <dsp:spPr>
        <a:xfrm>
          <a:off x="1784836" y="64050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9298D-F6A7-41E5-8585-A89D72D58B35}">
      <dsp:nvSpPr>
        <dsp:cNvPr id="0" name=""/>
        <dsp:cNvSpPr/>
      </dsp:nvSpPr>
      <dsp:spPr>
        <a:xfrm>
          <a:off x="765914" y="22504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600" kern="1200"/>
            <a:t>Ação de fiscalização</a:t>
          </a:r>
          <a:endParaRPr lang="en-US" sz="3600" kern="1200"/>
        </a:p>
      </dsp:txBody>
      <dsp:txXfrm>
        <a:off x="765914" y="2250456"/>
        <a:ext cx="4320000" cy="648000"/>
      </dsp:txXfrm>
    </dsp:sp>
    <dsp:sp modelId="{1717F2F9-6208-4637-836C-A67883F7FB04}">
      <dsp:nvSpPr>
        <dsp:cNvPr id="0" name=""/>
        <dsp:cNvSpPr/>
      </dsp:nvSpPr>
      <dsp:spPr>
        <a:xfrm>
          <a:off x="1408967" y="2938221"/>
          <a:ext cx="2232091" cy="62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Custos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Recursos</a:t>
          </a:r>
          <a:endParaRPr lang="en-US" sz="1700" kern="1200" dirty="0"/>
        </a:p>
      </dsp:txBody>
      <dsp:txXfrm>
        <a:off x="1408967" y="2938221"/>
        <a:ext cx="2232091" cy="624235"/>
      </dsp:txXfrm>
    </dsp:sp>
    <dsp:sp modelId="{7467C52C-EFAC-442B-8B82-B122CDA4980A}">
      <dsp:nvSpPr>
        <dsp:cNvPr id="0" name=""/>
        <dsp:cNvSpPr/>
      </dsp:nvSpPr>
      <dsp:spPr>
        <a:xfrm>
          <a:off x="7203576" y="67031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25C68-4D37-4888-823C-C060B5B5E71F}">
      <dsp:nvSpPr>
        <dsp:cNvPr id="0" name=""/>
        <dsp:cNvSpPr/>
      </dsp:nvSpPr>
      <dsp:spPr>
        <a:xfrm>
          <a:off x="5841914" y="225045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600" kern="1200" dirty="0"/>
            <a:t>Melhorar</a:t>
          </a:r>
          <a:endParaRPr lang="en-US" sz="3600" kern="1200" dirty="0"/>
        </a:p>
      </dsp:txBody>
      <dsp:txXfrm>
        <a:off x="5841914" y="2250456"/>
        <a:ext cx="4320000" cy="648000"/>
      </dsp:txXfrm>
    </dsp:sp>
    <dsp:sp modelId="{F36C9E60-084E-4E22-9E25-A77E5CC1071B}">
      <dsp:nvSpPr>
        <dsp:cNvPr id="0" name=""/>
        <dsp:cNvSpPr/>
      </dsp:nvSpPr>
      <dsp:spPr>
        <a:xfrm>
          <a:off x="5841914" y="2957884"/>
          <a:ext cx="4320000" cy="62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Efetividade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Minimizar custos</a:t>
          </a:r>
          <a:endParaRPr lang="en-US" sz="1700" kern="1200" dirty="0"/>
        </a:p>
      </dsp:txBody>
      <dsp:txXfrm>
        <a:off x="5841914" y="2957884"/>
        <a:ext cx="4320000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5BC55-7D33-41EC-8D49-6BB33C9CA070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0C965-EC4C-4201-BFD6-CC897FE1A5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53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Foram realizados alterações de tipos de colunas e seleção de registros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06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criadas listas de condições com o uso da biblioteca </a:t>
            </a:r>
            <a:r>
              <a:rPr lang="pt-BR" dirty="0" err="1"/>
              <a:t>numpy</a:t>
            </a:r>
            <a:r>
              <a:rPr lang="pt-BR" dirty="0"/>
              <a:t> </a:t>
            </a:r>
            <a:r>
              <a:rPr lang="pt-BR" dirty="0" err="1"/>
              <a:t>select</a:t>
            </a:r>
            <a:r>
              <a:rPr lang="pt-BR" dirty="0"/>
              <a:t> para fazer tratamento de valores entre conjuntos de dados antes de realizar a junção entre os mesmos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74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análise e exploração dos dados, foi realizada a correlação entre os valores de compra e venda e gasolina, além de seus 5 menores valores de venda em 2019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0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verificação de outliers para estes valores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19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Finalizando a exploração dos dados, a classe alvo Fiscalizado possui um leve desbalanceamento. Como existem um pouco mais de 26 mil registros, sendo quase 15 mil da classe Não e quase 12 mil da classe Sim na proporção de 0.8 para 1, não sendo necessário realizar balanceamento de classes.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5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Foram avaliadas as métricas de acurácia, precisão, </a:t>
            </a:r>
            <a:r>
              <a:rPr lang="pt-BR" dirty="0" err="1"/>
              <a:t>revocação</a:t>
            </a:r>
            <a:r>
              <a:rPr lang="pt-BR" dirty="0"/>
              <a:t> e F1 score da cada modelo e ao final foi realizada a validação cruzada para verificar sua generalização. Para 2 modelos que tiveram baixo desempenho foi realizado um novo treinamento com balanceamento total da classe, porém concluiu-se que o leve desbalanceamento da classe original não teve grande relevância no baixo desempenho.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60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Embora a validação cruzada tenha demonstrado bons valores de generalização para os demais modelos, foi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realizando novos treinamentos e testes da validação cruzada para o modelo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variando os valores do parâmetro k, chegando ao melhor resultado nos valores das métricas e na frequência de classificação da matriz de confusão quando k é igual a 1. Desta forma, o modelo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o valor do parâmetro k igual a 1 foi o melhor modelo a ser usado para o problema da classificação de fiscalização. Obrigado.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C965-EC4C-4201-BFD6-CC897FE1A56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3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72C95-74D9-422A-9AE4-D33F0C82C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808D3F-1726-42CD-8DFE-DB27A641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637A96-1828-4F73-BD37-1E67BB76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00B8E0-8A5A-4F89-AD13-0A44B1AF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460C02-45D0-4117-BDDB-3014E10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93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AF0EA-1C06-407A-9D76-482A34D1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358A54-A128-414C-9D23-FD9F68B0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3E03C-C8BE-4F36-A539-B8814D93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51B98-D86A-43BA-9EBD-957C3869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FAE6F6-769F-46B0-9BBB-868C9F27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20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80ED6F-EC70-48C0-B32C-2DD4564C3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EDD3C3-BEDC-4A05-BE31-4262E06D0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8B901-D2FC-48D3-8BD4-7E72A474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17ECAA-5D53-4D5C-BD1E-E2CAE30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8EFE45-75FC-4263-AA92-DD4E47A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1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2C4E8-2CFE-42C9-9732-37813A1F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F390ED-07C6-4712-974D-B2B1C49D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F0F7D2-D9F8-44CB-B781-7736F8DC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F517E7-BEB9-489D-BC4E-242ED271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4C8F64-6BC1-4901-B3C7-BB3BE5B4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22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CB5B6-622B-4386-82B5-974A63CF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CA6C13-4F19-47EE-9145-9D547644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4BAB7-CFE2-4161-8A98-8F75C859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B942F1-983F-4012-8920-980B2970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633832-63EE-4540-8406-439874C8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30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6F4E3-AD41-407A-9855-BB8F85BA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89B731-3085-4A78-A50E-6F3106DD8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04801D-E96D-46CE-B4E7-A7C97C831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857467-FDAC-4C93-BABB-5724616B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7FE414-EE00-4100-9BA4-9CB1D28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BE7339-7EF5-4B3C-8A4C-991334C9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13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627F1-02F6-4086-9276-02939471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2CC706-C689-4DAF-9861-F4F14855B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D59679-081A-49E4-8D93-14BF386A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B38156-DD50-4F20-B9DF-F668E1FF0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AF3277-8D9D-4F4D-82C4-549D77F97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25DB46-0EE6-495B-8A6D-07EF037B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779F98B-7694-4D34-B099-3112D633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C18DDD-4BA5-4C85-AE34-3E12178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67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E81F-8443-4832-BFB2-9395AA83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C87445-20F7-4BDC-9A5C-843660AB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D55026-3377-4A72-8B0A-E58F8DF6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36123C-AB8B-4598-B954-C698C4D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35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EB1696-7250-4A7D-89A6-08F5CFFA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06D9A8-A05B-4A4C-B876-2B2EB3B8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0CAAAB-8A29-4796-81BA-40F853F5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35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3FA05-F2FE-4180-AD48-93236EBF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A95CE-03EA-4F91-9772-1587DFE6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27A4D4-42DC-495D-B2D0-8C1104AE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A2C660-D224-4B47-ADBD-376B3815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6AAB63-53B2-4590-9ECA-9EB1D274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DBA732-FF29-4190-9EDB-CC18091C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27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2BB2D-221B-49CC-98E6-7EF69822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32F01F-0060-490E-823B-1C9737453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5C0F4E-E6D7-4FEE-8470-176944D7E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8B3CE6-5794-46EA-9B49-0221BA5B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175775-FEF6-41A9-A64D-F1E9315B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B31C27-89BB-4181-9B8B-A3B466B0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5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7E0404-052F-4A2D-A339-E29B6C07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F1A0B8-41BB-403F-A4D5-A8C0FDCE6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5D969E-BA7E-4EA3-81B7-58971918F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613B-4251-4D52-BB36-7D7104910EFC}" type="datetimeFigureOut">
              <a:rPr lang="pt-BR" smtClean="0"/>
              <a:t>15/08/2021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A4BBD3-BCB1-404B-B536-D64E12441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540A52-CBF1-4F16-A07D-C7D76D8BC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1560-2E34-4536-806B-541FF8D385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98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C28998-1440-4309-AE72-29E665FA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10258732" cy="2147520"/>
          </a:xfrm>
        </p:spPr>
        <p:txBody>
          <a:bodyPr anchor="b">
            <a:normAutofit/>
          </a:bodyPr>
          <a:lstStyle/>
          <a:p>
            <a:r>
              <a:rPr lang="pt-BR" sz="4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Classificação para a ação de fiscalização utilizando modelos de </a:t>
            </a:r>
            <a:r>
              <a:rPr lang="pt-BR" sz="4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pt-BR" sz="4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</a:t>
            </a:r>
            <a:endParaRPr lang="pt-BR" sz="4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8DC40-89C2-4811-A4AF-F713DF99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4277032"/>
            <a:ext cx="3561542" cy="228930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Trabalho de Conclusão de Curso apresentado ao Curso de Especialização em Ciência de Dados e Big Data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</a:rPr>
              <a:t>PUC Minas</a:t>
            </a: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pt-BR" sz="2000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B7BB5343-2622-49E2-8A5D-86B192DB0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6"/>
    </mc:Choice>
    <mc:Fallback xmlns="">
      <p:transition spd="slow" advTm="1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383" y="2103920"/>
            <a:ext cx="4760843" cy="2259358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Criação de novas colunas baseado na condição de outras colunas</a:t>
            </a:r>
          </a:p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Indicação se o registro já foi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multado, reclamado e mais importante fiscalizado usando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D8115776-C3E3-4C7F-98B0-AB5C49D9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5" y="2061716"/>
            <a:ext cx="6950042" cy="3589331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C468FA45-60FC-4071-BBAF-652BD62A4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2"/>
    </mc:Choice>
    <mc:Fallback xmlns="">
      <p:transition spd="slow" advTm="2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983" y="3306554"/>
            <a:ext cx="6728791" cy="2259358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Verificação final com o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dataframe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será usado e suas colunas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C212E4-2033-4A18-AB9D-047932902B3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43" y="1844039"/>
            <a:ext cx="3130826" cy="463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2B03C1C-9A38-42BA-88C8-B1FCF8E47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6"/>
    </mc:Choice>
    <mc:Fallback xmlns="">
      <p:transition spd="slow" advTm="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549" y="2044285"/>
            <a:ext cx="626165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Análise de correlação entre os valores de compra e venda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B98BA5E-8CC8-43B3-A562-BC6E45B1A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81" y="1890694"/>
            <a:ext cx="4785775" cy="1386960"/>
          </a:xfrm>
          <a:prstGeom prst="rect">
            <a:avLst/>
          </a:prstGeom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1DF9266-B9DD-4ECE-9305-7F1CEE80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884" y="4348603"/>
            <a:ext cx="8649450" cy="2255715"/>
          </a:xfrm>
          <a:prstGeom prst="rect">
            <a:avLst/>
          </a:prstGeom>
        </p:spPr>
      </p:pic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D04AE7CE-6530-41E4-8389-68B5F2ACA731}"/>
              </a:ext>
            </a:extLst>
          </p:cNvPr>
          <p:cNvSpPr txBox="1">
            <a:spLocks/>
          </p:cNvSpPr>
          <p:nvPr/>
        </p:nvSpPr>
        <p:spPr>
          <a:xfrm>
            <a:off x="1687194" y="3732548"/>
            <a:ext cx="11420060" cy="87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Análise dos 5 menores valores de venda da gasolina em 2019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3968127-8C63-4B78-83C4-FBD748EA4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8"/>
    </mc:Choice>
    <mc:Fallback>
      <p:transition spd="slow" advTm="9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775928"/>
            <a:ext cx="1142006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Análise dos 5 maiores valores de venda da gasolina em 2019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61FEC78-12F6-4EAB-B028-E3E5CBB7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2" y="2594659"/>
            <a:ext cx="11255715" cy="2682472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1B5DAED6-2807-4710-997A-E4E43D156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9"/>
    </mc:Choice>
    <mc:Fallback xmlns="">
      <p:transition spd="slow" advTm="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775928"/>
            <a:ext cx="1142006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Análise de outliers para os valores de venda e compra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7D2988D3-02FF-4262-9B79-3957B99A2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3" y="2298119"/>
            <a:ext cx="5711705" cy="4358662"/>
          </a:xfrm>
          <a:prstGeom prst="rect">
            <a:avLst/>
          </a:prstGeom>
        </p:spPr>
      </p:pic>
      <p:pic>
        <p:nvPicPr>
          <p:cNvPr id="10" name="Imagem 9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0E9E8C98-4478-4CD8-B622-C20BBBDBE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505" y="2292816"/>
            <a:ext cx="5823521" cy="4445914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29299B41-B8B9-4E4D-B1D2-E6C922BB5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4"/>
    </mc:Choice>
    <mc:Fallback>
      <p:transition spd="slow" advTm="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069" y="1726233"/>
            <a:ext cx="9243391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Variação do preço médio da gasolina em 2019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59927463-E24E-42EA-B8D0-BB197F9E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44" y="2194156"/>
            <a:ext cx="7986452" cy="466384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E7C8E6A-DE9E-46DA-AC40-3072B1690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0"/>
    </mc:Choice>
    <mc:Fallback xmlns="">
      <p:transition spd="slow" advTm="7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320" y="2864373"/>
            <a:ext cx="548651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 estados do país com maior ocorrência de multas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270F1A-6BEF-473A-8A82-8DE433EB67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0" y="1630846"/>
            <a:ext cx="576072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EB4BA4-1A15-4D2E-B3E3-2954C7B434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1" y="2611010"/>
            <a:ext cx="5760720" cy="416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3EBF9D0C-53F8-415D-8FDB-864BF4C4A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7"/>
    </mc:Choice>
    <mc:Fallback xmlns="">
      <p:transition spd="slow" advTm="4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320" y="2864373"/>
            <a:ext cx="548651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 estados país com maior ocorrência de fiscalizações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CA253D-BD02-4D08-A1CF-DC78261EA7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748" y="1631963"/>
            <a:ext cx="5760085" cy="10496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C30204-BE09-42DD-B8B5-158C9B9997E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2513" y="2591821"/>
            <a:ext cx="6136765" cy="4146909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153FA4CA-63B7-431A-A33C-368FA4FC6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3"/>
    </mc:Choice>
    <mc:Fallback xmlns="">
      <p:transition spd="slow" advTm="4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320" y="2864373"/>
            <a:ext cx="5486510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 estados país com menor ocorrência de fiscalizações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FD7A7E-7C80-4973-A3F0-82DB71F072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079" y="1613134"/>
            <a:ext cx="5760085" cy="10674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1B4E98-DC09-458B-A1B0-06673D2765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5740" y="2704299"/>
            <a:ext cx="6014181" cy="3915162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3DC2359-E809-4155-AABA-ECF3D8C63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"/>
    </mc:Choice>
    <mc:Fallback xmlns="">
      <p:transition spd="slow" advTm="4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Análise / Exploração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106" y="2864373"/>
            <a:ext cx="5616724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Classe alvo fiscalizado com pequeno desbalanceamento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C368E16-D13E-40D3-8C7F-3A0D538CF5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8994" y="1687001"/>
            <a:ext cx="5445153" cy="4862885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13A65EDC-A9E0-48B3-86D6-CA2EBDCEE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51"/>
    </mc:Choice>
    <mc:Fallback>
      <p:transition spd="slow" advTm="19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Contexto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E97F8CB-EF3D-48AF-A271-24E52E32F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1123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06CF6DA-D29A-40EA-85CE-27B970EE1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6"/>
    </mc:Choice>
    <mc:Fallback xmlns="">
      <p:transition spd="slow" advTm="1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Modelos de </a:t>
            </a:r>
            <a:r>
              <a:rPr lang="pt-BR" sz="4000" dirty="0" err="1">
                <a:solidFill>
                  <a:srgbClr val="FFFFFF"/>
                </a:solidFill>
              </a:rPr>
              <a:t>Machine</a:t>
            </a:r>
            <a:r>
              <a:rPr lang="pt-BR" sz="4000" dirty="0">
                <a:solidFill>
                  <a:srgbClr val="FFFFFF"/>
                </a:solidFill>
              </a:rPr>
              <a:t>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3625AF7-F969-4AC9-BE6F-ABB72D4AC35E}"/>
              </a:ext>
            </a:extLst>
          </p:cNvPr>
          <p:cNvSpPr/>
          <p:nvPr/>
        </p:nvSpPr>
        <p:spPr>
          <a:xfrm>
            <a:off x="344130" y="2937922"/>
            <a:ext cx="2054942" cy="2143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Naive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Bayes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3F7B8A5-B68A-406A-85AA-130B9E1DA5C3}"/>
              </a:ext>
            </a:extLst>
          </p:cNvPr>
          <p:cNvSpPr/>
          <p:nvPr/>
        </p:nvSpPr>
        <p:spPr>
          <a:xfrm>
            <a:off x="2807110" y="2937922"/>
            <a:ext cx="2079523" cy="2143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árvore de decisão (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92C208F-6214-4E3E-9E6E-0F79DFF32081}"/>
              </a:ext>
            </a:extLst>
          </p:cNvPr>
          <p:cNvSpPr/>
          <p:nvPr/>
        </p:nvSpPr>
        <p:spPr>
          <a:xfrm>
            <a:off x="5147188" y="2933006"/>
            <a:ext cx="2054942" cy="2143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Forest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08111B-1420-45EC-A9CE-7580293B3430}"/>
              </a:ext>
            </a:extLst>
          </p:cNvPr>
          <p:cNvSpPr/>
          <p:nvPr/>
        </p:nvSpPr>
        <p:spPr>
          <a:xfrm>
            <a:off x="7521679" y="2928090"/>
            <a:ext cx="2054942" cy="2143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SVM (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Vector 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99A9746-B85E-424B-8B0F-583A871C60B1}"/>
              </a:ext>
            </a:extLst>
          </p:cNvPr>
          <p:cNvSpPr/>
          <p:nvPr/>
        </p:nvSpPr>
        <p:spPr>
          <a:xfrm>
            <a:off x="9891252" y="2908425"/>
            <a:ext cx="2054942" cy="2143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KNN (K-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Neighbor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E9A03C3-1163-414C-AB55-BF9DAE77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257" y="1920476"/>
            <a:ext cx="7708491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Modelos classificadores de aprendizagem supervisionada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BC547E20-B263-4B32-884F-588CEC81D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5"/>
    </mc:Choice>
    <mc:Fallback xmlns="">
      <p:transition spd="slow" advTm="15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Modelos de </a:t>
            </a:r>
            <a:r>
              <a:rPr lang="pt-BR" sz="4000" dirty="0" err="1">
                <a:solidFill>
                  <a:srgbClr val="FFFFFF"/>
                </a:solidFill>
              </a:rPr>
              <a:t>Machine</a:t>
            </a:r>
            <a:r>
              <a:rPr lang="pt-BR" sz="4000" dirty="0">
                <a:solidFill>
                  <a:srgbClr val="FFFFFF"/>
                </a:solidFill>
              </a:rPr>
              <a:t>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3625AF7-F969-4AC9-BE6F-ABB72D4AC35E}"/>
              </a:ext>
            </a:extLst>
          </p:cNvPr>
          <p:cNvSpPr/>
          <p:nvPr/>
        </p:nvSpPr>
        <p:spPr>
          <a:xfrm>
            <a:off x="344130" y="2338156"/>
            <a:ext cx="2054942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Naive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Bayes</a:t>
            </a: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3F7B8A5-B68A-406A-85AA-130B9E1DA5C3}"/>
              </a:ext>
            </a:extLst>
          </p:cNvPr>
          <p:cNvSpPr/>
          <p:nvPr/>
        </p:nvSpPr>
        <p:spPr>
          <a:xfrm>
            <a:off x="2807110" y="2338156"/>
            <a:ext cx="2079523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árvore de decisão (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92C208F-6214-4E3E-9E6E-0F79DFF32081}"/>
              </a:ext>
            </a:extLst>
          </p:cNvPr>
          <p:cNvSpPr/>
          <p:nvPr/>
        </p:nvSpPr>
        <p:spPr>
          <a:xfrm>
            <a:off x="5147188" y="2333240"/>
            <a:ext cx="2054942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Forest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08111B-1420-45EC-A9CE-7580293B3430}"/>
              </a:ext>
            </a:extLst>
          </p:cNvPr>
          <p:cNvSpPr/>
          <p:nvPr/>
        </p:nvSpPr>
        <p:spPr>
          <a:xfrm>
            <a:off x="7521679" y="2328324"/>
            <a:ext cx="2054942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SVM (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Vector 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99A9746-B85E-424B-8B0F-583A871C60B1}"/>
              </a:ext>
            </a:extLst>
          </p:cNvPr>
          <p:cNvSpPr/>
          <p:nvPr/>
        </p:nvSpPr>
        <p:spPr>
          <a:xfrm>
            <a:off x="9891252" y="2308659"/>
            <a:ext cx="2054942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KNN (K-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Neighbor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dirty="0"/>
          </a:p>
        </p:txBody>
      </p:sp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E9A03C3-1163-414C-AB55-BF9DAE77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16" y="1684503"/>
            <a:ext cx="7708491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Matriz de confusão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54873F-3517-4387-814D-415E5B204A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155" y="3704303"/>
            <a:ext cx="2408904" cy="249985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10CDB63-1EA3-4027-8305-726BEF4B1D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73471" y="3642113"/>
            <a:ext cx="2421316" cy="257187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CAB627C-9C69-4E6A-B1FA-04FCFDAC06F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61567" y="3675421"/>
            <a:ext cx="2074975" cy="246974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A8D5BB-AF4C-4509-9F35-9BD45DAF6F7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289144" y="3663991"/>
            <a:ext cx="2366133" cy="244184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01D740E-60AE-4E63-A8A1-7FB7EACD7E4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72281" y="3633880"/>
            <a:ext cx="2213242" cy="2442455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1884140-09FD-4004-B8DA-015662DD6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0"/>
    </mc:Choice>
    <mc:Fallback xmlns="">
      <p:transition spd="slow" advTm="17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Modelos de </a:t>
            </a:r>
            <a:r>
              <a:rPr lang="pt-BR" sz="4000" dirty="0" err="1">
                <a:solidFill>
                  <a:srgbClr val="FFFFFF"/>
                </a:solidFill>
              </a:rPr>
              <a:t>Machine</a:t>
            </a:r>
            <a:r>
              <a:rPr lang="pt-BR" sz="4000" dirty="0">
                <a:solidFill>
                  <a:srgbClr val="FFFFFF"/>
                </a:solidFill>
              </a:rPr>
              <a:t> Learning</a:t>
            </a:r>
          </a:p>
        </p:txBody>
      </p:sp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E9A03C3-1163-414C-AB55-BF9DAE77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16" y="1684503"/>
            <a:ext cx="7708491" cy="877820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Métricas e Validação cruzada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358E574-48A0-436B-B76F-CC132716F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10991"/>
              </p:ext>
            </p:extLst>
          </p:nvPr>
        </p:nvGraphicFramePr>
        <p:xfrm>
          <a:off x="373225" y="2118049"/>
          <a:ext cx="11346023" cy="4478698"/>
        </p:xfrm>
        <a:graphic>
          <a:graphicData uri="http://schemas.openxmlformats.org/drawingml/2006/table">
            <a:tbl>
              <a:tblPr/>
              <a:tblGrid>
                <a:gridCol w="2925594">
                  <a:extLst>
                    <a:ext uri="{9D8B030D-6E8A-4147-A177-3AD203B41FA5}">
                      <a16:colId xmlns:a16="http://schemas.microsoft.com/office/drawing/2014/main" val="3949785286"/>
                    </a:ext>
                  </a:extLst>
                </a:gridCol>
                <a:gridCol w="1033856">
                  <a:extLst>
                    <a:ext uri="{9D8B030D-6E8A-4147-A177-3AD203B41FA5}">
                      <a16:colId xmlns:a16="http://schemas.microsoft.com/office/drawing/2014/main" val="1709110406"/>
                    </a:ext>
                  </a:extLst>
                </a:gridCol>
                <a:gridCol w="1429802">
                  <a:extLst>
                    <a:ext uri="{9D8B030D-6E8A-4147-A177-3AD203B41FA5}">
                      <a16:colId xmlns:a16="http://schemas.microsoft.com/office/drawing/2014/main" val="148482315"/>
                    </a:ext>
                  </a:extLst>
                </a:gridCol>
                <a:gridCol w="1363810">
                  <a:extLst>
                    <a:ext uri="{9D8B030D-6E8A-4147-A177-3AD203B41FA5}">
                      <a16:colId xmlns:a16="http://schemas.microsoft.com/office/drawing/2014/main" val="3738308250"/>
                    </a:ext>
                  </a:extLst>
                </a:gridCol>
                <a:gridCol w="1451798">
                  <a:extLst>
                    <a:ext uri="{9D8B030D-6E8A-4147-A177-3AD203B41FA5}">
                      <a16:colId xmlns:a16="http://schemas.microsoft.com/office/drawing/2014/main" val="700943900"/>
                    </a:ext>
                  </a:extLst>
                </a:gridCol>
                <a:gridCol w="1161438">
                  <a:extLst>
                    <a:ext uri="{9D8B030D-6E8A-4147-A177-3AD203B41FA5}">
                      <a16:colId xmlns:a16="http://schemas.microsoft.com/office/drawing/2014/main" val="961700481"/>
                    </a:ext>
                  </a:extLst>
                </a:gridCol>
                <a:gridCol w="1979725">
                  <a:extLst>
                    <a:ext uri="{9D8B030D-6E8A-4147-A177-3AD203B41FA5}">
                      <a16:colId xmlns:a16="http://schemas.microsoft.com/office/drawing/2014/main" val="1320705085"/>
                    </a:ext>
                  </a:extLst>
                </a:gridCol>
              </a:tblGrid>
              <a:tr h="5120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Algoritmo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Validação cruzada (cross-validation)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421159"/>
                  </a:ext>
                </a:extLst>
              </a:tr>
              <a:tr h="45518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Acurácia (accuracy)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Precisão (precision)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Revocação (recall)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Pontuação F1 (F1 score)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Acurácia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72540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 Naive Bayes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899277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57983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 Naive Bayes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Oversampling (SMOTE)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671894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00023"/>
                  </a:ext>
                </a:extLst>
              </a:tr>
              <a:tr h="3901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Árvore de decisão (Decision Tree Classifier)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944177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34863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379912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66769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forest</a:t>
                      </a:r>
                      <a:b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Oversampling</a:t>
                      </a:r>
                      <a:r>
                        <a:rPr lang="pt-B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(SMOTE)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791298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87971"/>
                  </a:ext>
                </a:extLst>
              </a:tr>
              <a:tr h="3901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 (Support Vector Machine)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38285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293232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 (K-Nearest Neighbor)*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*valor de k = 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83565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53042"/>
                  </a:ext>
                </a:extLst>
              </a:tr>
              <a:tr h="195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 (K-Nearest Neighbor)*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*valor de k =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949274"/>
                  </a:ext>
                </a:extLst>
              </a:tr>
              <a:tr h="195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86011"/>
                  </a:ext>
                </a:extLst>
              </a:tr>
            </a:tbl>
          </a:graphicData>
        </a:graphic>
      </p:graphicFrame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6BF37ED7-FF99-499F-BE05-575730955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90"/>
    </mc:Choice>
    <mc:Fallback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1E9F4D-F9B4-459B-84D2-7428F2447360}"/>
              </a:ext>
            </a:extLst>
          </p:cNvPr>
          <p:cNvSpPr/>
          <p:nvPr/>
        </p:nvSpPr>
        <p:spPr>
          <a:xfrm>
            <a:off x="747251" y="1856375"/>
            <a:ext cx="3854565" cy="92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KNN (K-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Nearest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Neighbor</a:t>
            </a:r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Times New Roman" panose="02020603050405020304" pitchFamily="18" charset="0"/>
              </a:rPr>
              <a:t>K igual a 1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0795110-9543-4086-A1CB-3298C0BE83A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8443" y="3153984"/>
            <a:ext cx="4501791" cy="32468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14597DA-A065-4FE2-8D58-F7C7FD761BA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43" y="2239782"/>
            <a:ext cx="6525868" cy="365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0DFB192D-ABAB-4F98-BDA6-E948CDD25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2"/>
    </mc:Choice>
    <mc:Fallback xmlns="">
      <p:transition spd="slow" advTm="3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Problema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E97F8CB-EF3D-48AF-A271-24E52E32F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567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BFE12F6-FA11-4A15-986B-FF9EFDCDC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2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4"/>
    </mc:Choice>
    <mc:Fallback xmlns="">
      <p:transition spd="slow" advTm="8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Objetivo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Classificar com a maior assertividade onde devem ocorrer as ações de fiscalização</a:t>
            </a:r>
          </a:p>
          <a:p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aseado no histórico</a:t>
            </a:r>
          </a:p>
          <a:p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Motivos considerados importantes: </a:t>
            </a:r>
          </a:p>
          <a:p>
            <a:pPr lvl="1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alores de venda</a:t>
            </a:r>
          </a:p>
          <a:p>
            <a:pPr lvl="1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ultas</a:t>
            </a:r>
          </a:p>
          <a:p>
            <a:pPr lvl="1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eclamações</a:t>
            </a:r>
          </a:p>
          <a:p>
            <a:pPr lvl="1"/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Qualidade dos produtos</a:t>
            </a:r>
            <a:endParaRPr lang="pt-BR" sz="4000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6A3ABC6E-58E7-40D0-AC4A-7070BB071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1"/>
    </mc:Choice>
    <mc:Fallback xmlns="">
      <p:transition spd="slow" advTm="1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Coleta de 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9973"/>
            <a:ext cx="7689574" cy="2906989"/>
          </a:xfrm>
        </p:spPr>
        <p:txBody>
          <a:bodyPr>
            <a:normAutofit fontScale="85000" lnSpcReduction="20000"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ormato aberto</a:t>
            </a: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isualizados, estudados e trabalhados pelos cidadãos, acadêmicos, jornalistas e agentes econômicos</a:t>
            </a:r>
          </a:p>
          <a:p>
            <a:pPr lvl="1"/>
            <a:r>
              <a:rPr lang="pt-BR" sz="2600" dirty="0"/>
              <a:t>Ações de fiscalizações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2600" dirty="0"/>
              <a:t>Programa de monitoramento da qualidade de combustíveis</a:t>
            </a:r>
          </a:p>
          <a:p>
            <a:pPr lvl="1"/>
            <a:r>
              <a:rPr lang="pt-BR" sz="2600" dirty="0"/>
              <a:t>Série histórica de pesquisa de preços (informados voluntariamente)</a:t>
            </a:r>
          </a:p>
          <a:p>
            <a:pPr lvl="1"/>
            <a:r>
              <a:rPr lang="pt-BR" sz="2600" dirty="0"/>
              <a:t>Multas aplicadas</a:t>
            </a:r>
          </a:p>
          <a:p>
            <a:pPr lvl="1"/>
            <a:endParaRPr lang="pt-BR" sz="3000" dirty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F4C15F8-B150-463A-957E-0F465D15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18" y="1804891"/>
            <a:ext cx="6790008" cy="1280271"/>
          </a:xfrm>
          <a:prstGeom prst="rect">
            <a:avLst/>
          </a:prstGeom>
        </p:spPr>
      </p:pic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30871B2-D791-4550-8ADF-B3FB53AE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822" y="1732836"/>
            <a:ext cx="2819644" cy="11659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5219B2-C0EA-43F1-B325-6D298239A789}"/>
              </a:ext>
            </a:extLst>
          </p:cNvPr>
          <p:cNvSpPr txBox="1"/>
          <p:nvPr/>
        </p:nvSpPr>
        <p:spPr>
          <a:xfrm>
            <a:off x="8728561" y="3243486"/>
            <a:ext cx="33552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effectLst/>
                <a:latin typeface="Lato"/>
              </a:rPr>
              <a:t>Cadastro Nacional de Reclamações Fundamentadas (PROCONS - </a:t>
            </a:r>
            <a:r>
              <a:rPr lang="pt-BR" b="1" i="0" dirty="0" err="1">
                <a:effectLst/>
                <a:latin typeface="Lato"/>
              </a:rPr>
              <a:t>Sindec</a:t>
            </a:r>
            <a:r>
              <a:rPr lang="pt-BR" b="1" i="0" dirty="0">
                <a:effectLst/>
                <a:latin typeface="Lato"/>
              </a:rPr>
              <a:t>)</a:t>
            </a:r>
          </a:p>
          <a:p>
            <a:pPr algn="ctr"/>
            <a:endParaRPr lang="pt-BR" b="1" dirty="0">
              <a:latin typeface="Lato"/>
            </a:endParaRPr>
          </a:p>
          <a:p>
            <a:pPr algn="ctr"/>
            <a:endParaRPr lang="pt-BR" b="1" i="0" dirty="0">
              <a:effectLst/>
              <a:latin typeface="Lato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200" dirty="0"/>
              <a:t>Reclamações</a:t>
            </a:r>
          </a:p>
          <a:p>
            <a:pPr algn="ctr"/>
            <a:endParaRPr lang="pt-BR" b="1" i="0" dirty="0">
              <a:effectLst/>
              <a:latin typeface="Lato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443E38-0298-4740-8FE4-3430531B2210}"/>
              </a:ext>
            </a:extLst>
          </p:cNvPr>
          <p:cNvSpPr txBox="1"/>
          <p:nvPr/>
        </p:nvSpPr>
        <p:spPr>
          <a:xfrm>
            <a:off x="6371304" y="2607695"/>
            <a:ext cx="1612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1800" b="1" dirty="0"/>
              <a:t>Ano 2019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B5DCDE3-7C0A-404E-98DE-34B9DF91F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8"/>
    </mc:Choice>
    <mc:Fallback xmlns="">
      <p:transition spd="slow" advTm="6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35331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Editor Visual Studio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 versão 1.59.0 utilizando a extensão “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Jupyter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Notebook”</a:t>
            </a:r>
          </a:p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Python 3.8.1.</a:t>
            </a:r>
          </a:p>
          <a:p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98C07F5-6E66-42BF-91FF-E02F5BF7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6" y="3552972"/>
            <a:ext cx="10790855" cy="2438611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2C8EF24C-C970-423A-A089-5B3E04592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9"/>
    </mc:Choice>
    <mc:Fallback xmlns="">
      <p:transition spd="slow" advTm="13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014" y="2100928"/>
            <a:ext cx="5761383" cy="462163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Alteração de tipo</a:t>
            </a:r>
          </a:p>
        </p:txBody>
      </p:sp>
      <p:pic>
        <p:nvPicPr>
          <p:cNvPr id="6" name="Imagem 5" descr="Interface gráfica do usuário, Texto, Aplicativo, Site&#10;&#10;Descrição gerada automaticamente">
            <a:extLst>
              <a:ext uri="{FF2B5EF4-FFF2-40B4-BE49-F238E27FC236}">
                <a16:creationId xmlns:a16="http://schemas.microsoft.com/office/drawing/2014/main" id="{AB07E17A-96C1-43EF-AE35-6CF457976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418"/>
          <a:stretch/>
        </p:blipFill>
        <p:spPr>
          <a:xfrm>
            <a:off x="2755382" y="2628088"/>
            <a:ext cx="6172735" cy="669294"/>
          </a:xfrm>
          <a:prstGeom prst="rect">
            <a:avLst/>
          </a:prstGeom>
        </p:spPr>
      </p:pic>
      <p:pic>
        <p:nvPicPr>
          <p:cNvPr id="17" name="Imagem 16" descr="Interface gráfica do usuário, Texto, Aplicativo, Site&#10;&#10;Descrição gerada automaticamente">
            <a:extLst>
              <a:ext uri="{FF2B5EF4-FFF2-40B4-BE49-F238E27FC236}">
                <a16:creationId xmlns:a16="http://schemas.microsoft.com/office/drawing/2014/main" id="{AC30B4F1-DA54-4CC0-855E-E94B1A207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659"/>
          <a:stretch/>
        </p:blipFill>
        <p:spPr>
          <a:xfrm>
            <a:off x="2769238" y="4267200"/>
            <a:ext cx="6172735" cy="845830"/>
          </a:xfrm>
          <a:prstGeom prst="rect">
            <a:avLst/>
          </a:prstGeom>
        </p:spPr>
      </p:pic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46D214FF-B11B-450B-838D-BF399EAB4BC1}"/>
              </a:ext>
            </a:extLst>
          </p:cNvPr>
          <p:cNvSpPr txBox="1">
            <a:spLocks/>
          </p:cNvSpPr>
          <p:nvPr/>
        </p:nvSpPr>
        <p:spPr>
          <a:xfrm>
            <a:off x="2768452" y="3777326"/>
            <a:ext cx="5761383" cy="54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de registros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029AE26B-87F4-42AA-9F60-C13006109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"/>
    </mc:Choice>
    <mc:Fallback>
      <p:transition spd="slow" advTm="4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170" y="1661157"/>
            <a:ext cx="7629939" cy="1126297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Quebra e concatenação de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criação de máscara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D0C33FAA-3114-4127-813B-88DD565C46C8}"/>
              </a:ext>
            </a:extLst>
          </p:cNvPr>
          <p:cNvSpPr txBox="1">
            <a:spLocks/>
          </p:cNvSpPr>
          <p:nvPr/>
        </p:nvSpPr>
        <p:spPr>
          <a:xfrm>
            <a:off x="2094446" y="4240833"/>
            <a:ext cx="6592957" cy="60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Remoção de registros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3D8C07-4BDF-46CE-A521-2E75C773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29" y="2223706"/>
            <a:ext cx="8725656" cy="7696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6EC54B-82A6-4345-AFBB-9988337B1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801" y="4797267"/>
            <a:ext cx="5928874" cy="4572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84255F0-B6F3-4123-82BC-AEBF23FDC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943" y="3580960"/>
            <a:ext cx="6569009" cy="426757"/>
          </a:xfrm>
          <a:prstGeom prst="rect">
            <a:avLst/>
          </a:prstGeom>
        </p:spPr>
      </p:pic>
      <p:sp>
        <p:nvSpPr>
          <p:cNvPr id="20" name="Espaço Reservado para Conteúdo 3">
            <a:extLst>
              <a:ext uri="{FF2B5EF4-FFF2-40B4-BE49-F238E27FC236}">
                <a16:creationId xmlns:a16="http://schemas.microsoft.com/office/drawing/2014/main" id="{79B57A1F-FA23-404E-B874-8059B641274C}"/>
              </a:ext>
            </a:extLst>
          </p:cNvPr>
          <p:cNvSpPr txBox="1">
            <a:spLocks/>
          </p:cNvSpPr>
          <p:nvPr/>
        </p:nvSpPr>
        <p:spPr>
          <a:xfrm>
            <a:off x="2022161" y="3141807"/>
            <a:ext cx="6592957" cy="60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Renomeando colunas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4DA9A88F-DA1D-4357-9409-D75332DF4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4CFA9D1-AF76-49D8-852A-C4A6E7E90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6797" y="5954521"/>
            <a:ext cx="7338696" cy="457240"/>
          </a:xfrm>
          <a:prstGeom prst="rect">
            <a:avLst/>
          </a:prstGeom>
        </p:spPr>
      </p:pic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0CF4DC38-3C6D-45D8-AA4D-B2C30B4A7DBD}"/>
              </a:ext>
            </a:extLst>
          </p:cNvPr>
          <p:cNvSpPr txBox="1">
            <a:spLocks/>
          </p:cNvSpPr>
          <p:nvPr/>
        </p:nvSpPr>
        <p:spPr>
          <a:xfrm>
            <a:off x="2019810" y="5414051"/>
            <a:ext cx="6592957" cy="60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Aplicando função para atualização de registro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5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6"/>
    </mc:Choice>
    <mc:Fallback xmlns="">
      <p:transition spd="slow" advTm="1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F120C-CF14-47C1-9FB4-69C0CD26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Processamento / Tratamento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896A62-CD5E-4532-84E0-C5F2DF6B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383" y="2103920"/>
            <a:ext cx="4760843" cy="2259358"/>
          </a:xfrm>
        </p:spPr>
        <p:txBody>
          <a:bodyPr>
            <a:normAutofit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Criação de lista de condições e valores para uso na biblioteca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numpy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65518C6-D077-48A6-92FA-D11147947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5" y="1599744"/>
            <a:ext cx="6797629" cy="5258256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EFA9D77E-A36C-4330-8083-0253EE4B0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5"/>
    </mc:Choice>
    <mc:Fallback>
      <p:transition spd="slow" advTm="9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916</Words>
  <Application>Microsoft Office PowerPoint</Application>
  <PresentationFormat>Widescreen</PresentationFormat>
  <Paragraphs>206</Paragraphs>
  <Slides>23</Slides>
  <Notes>7</Notes>
  <HiddenSlides>6</HiddenSlides>
  <MMClips>23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Tema do Office</vt:lpstr>
      <vt:lpstr>Classificação para a ação de fiscalização utilizando modelos de Machine Learning</vt:lpstr>
      <vt:lpstr>Contexto</vt:lpstr>
      <vt:lpstr>Problema</vt:lpstr>
      <vt:lpstr>Objetivo</vt:lpstr>
      <vt:lpstr>Coleta de dados</vt:lpstr>
      <vt:lpstr>Processamento / Tratamento</vt:lpstr>
      <vt:lpstr>Processamento / Tratamento</vt:lpstr>
      <vt:lpstr>Processamento / Tratamento</vt:lpstr>
      <vt:lpstr>Processamento / Tratamento</vt:lpstr>
      <vt:lpstr>Processamento / Tratamento</vt:lpstr>
      <vt:lpstr>Processamento / Tratamento</vt:lpstr>
      <vt:lpstr>Análise / Exploração</vt:lpstr>
      <vt:lpstr>Análise / Exploração</vt:lpstr>
      <vt:lpstr>Análise / Exploração</vt:lpstr>
      <vt:lpstr>Análise / Exploração</vt:lpstr>
      <vt:lpstr>Análise / Exploração</vt:lpstr>
      <vt:lpstr>Análise / Exploração</vt:lpstr>
      <vt:lpstr>Análise / Exploração</vt:lpstr>
      <vt:lpstr>Análise / Exploração</vt:lpstr>
      <vt:lpstr>Modelos de Machine Learning</vt:lpstr>
      <vt:lpstr>Modelos de Machine Learning</vt:lpstr>
      <vt:lpstr>Modelos de Machine Learning</vt:lpstr>
      <vt:lpstr>Resultado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Jr</dc:creator>
  <cp:lastModifiedBy>Sergio Jr</cp:lastModifiedBy>
  <cp:revision>58</cp:revision>
  <dcterms:created xsi:type="dcterms:W3CDTF">2021-08-12T23:58:02Z</dcterms:created>
  <dcterms:modified xsi:type="dcterms:W3CDTF">2021-08-15T18:10:30Z</dcterms:modified>
</cp:coreProperties>
</file>